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4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Testes Realizados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Razer Blade 15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Folha1!$A$2:$A$4</c:f>
              <c:strCache>
                <c:ptCount val="3"/>
                <c:pt idx="0">
                  <c:v>Time Spy</c:v>
                </c:pt>
                <c:pt idx="1">
                  <c:v>Night Raid</c:v>
                </c:pt>
                <c:pt idx="2">
                  <c:v>Sky Diver</c:v>
                </c:pt>
              </c:strCache>
            </c:strRef>
          </c:cat>
          <c:val>
            <c:numRef>
              <c:f>Folha1!$B$2:$B$4</c:f>
              <c:numCache>
                <c:formatCode>General</c:formatCode>
                <c:ptCount val="3"/>
                <c:pt idx="0">
                  <c:v>7029</c:v>
                </c:pt>
                <c:pt idx="1">
                  <c:v>37621</c:v>
                </c:pt>
                <c:pt idx="2">
                  <c:v>37303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0C-449B-9B7D-19596F8626F1}"/>
            </c:ext>
          </c:extLst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Lenovo Thinkpad T450s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Folha1!$A$2:$A$4</c:f>
              <c:strCache>
                <c:ptCount val="3"/>
                <c:pt idx="0">
                  <c:v>Time Spy</c:v>
                </c:pt>
                <c:pt idx="1">
                  <c:v>Night Raid</c:v>
                </c:pt>
                <c:pt idx="2">
                  <c:v>Sky Diver</c:v>
                </c:pt>
              </c:strCache>
            </c:strRef>
          </c:cat>
          <c:val>
            <c:numRef>
              <c:f>Folha1!$C$2:$C$4</c:f>
              <c:numCache>
                <c:formatCode>General</c:formatCode>
                <c:ptCount val="3"/>
                <c:pt idx="0">
                  <c:v>275</c:v>
                </c:pt>
                <c:pt idx="1">
                  <c:v>2768</c:v>
                </c:pt>
                <c:pt idx="2">
                  <c:v>2579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0C-449B-9B7D-19596F8626F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10253983"/>
        <c:axId val="410263135"/>
      </c:barChart>
      <c:catAx>
        <c:axId val="4102539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10263135"/>
        <c:crosses val="autoZero"/>
        <c:auto val="1"/>
        <c:lblAlgn val="ctr"/>
        <c:lblOffset val="100"/>
        <c:noMultiLvlLbl val="0"/>
      </c:catAx>
      <c:valAx>
        <c:axId val="410263135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10253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>
            <a:lumMod val="75000"/>
            <a:lumOff val="2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  <a:lumOff val="25000"/>
      </a:schemeClr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8B4E28F-EE7F-413F-9C37-114DB9F279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FFC047B-3F71-4B19-B97F-918F83D737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4158-299B-4B51-AEF0-A3CE195043EC}" type="datetime1">
              <a:rPr lang="pt-PT" smtClean="0"/>
              <a:t>16/01/2021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9BFA30B-F0E6-4DF9-99D0-2228BEC1A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5174B7A-F350-44AF-BCF5-1E852514C9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61FF5-E8B3-4B70-A7EB-A031B8EEA2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32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10995C-7A38-41F9-BCFB-7BFA8B3F95D5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78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BD033A62-7314-44AE-B1CD-3113E37C013B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3C6D34-A0BE-423C-90B4-FCA31F2750D4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5817E6-732C-440E-9B0C-240677E46F85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F2AA-432A-456B-A008-ECB2C01284F0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60" name="CaixaDe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84793-672A-475A-B7FD-531F196F6DAD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B7C915-59FE-49AC-9B25-555A4E32C838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925DE-F236-483C-913A-5970DB443618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F376A0-F3F5-4527-8307-ABA72C74962E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F86014-B020-4850-9AC7-F5B07D0E0AFC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220F94-4D67-463D-8019-D35CC084FC4C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B20E57-5454-4B97-A48F-4418399793A7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6E770-B88D-4E5A-BEB2-2970C3E91042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3BF44E-E11E-4B99-A728-4850C5AFD91F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4104DF-5247-4F33-A9AB-AC7F3AFC4530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2A6CF2-FC16-40A4-8833-757A713B19C9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C73357-54F7-4659-AD94-F4A97EF605E9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5946C8-3929-4053-A665-CA4B81D5930E}" type="datetime1">
              <a:rPr lang="pt-PT" noProof="0" smtClean="0"/>
              <a:t>16/01/2021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PT" noProof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6A6924C-9C19-4E43-A8D5-6F946D140F84}" type="datetime1">
              <a:rPr lang="pt-PT" noProof="0" smtClean="0"/>
              <a:t>16/01/2021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grande plano de uma placa de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de Cantos Arredondados na Diagonal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pt-PT" dirty="0"/>
              <a:t>Desempenho de computadores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 fontScale="70000" lnSpcReduction="20000"/>
          </a:bodyPr>
          <a:lstStyle/>
          <a:p>
            <a:pPr algn="ctr" rtl="0">
              <a:spcBef>
                <a:spcPts val="0"/>
              </a:spcBef>
            </a:pPr>
            <a:r>
              <a:rPr lang="pt-PT" dirty="0"/>
              <a:t>Trabalho realizado por:</a:t>
            </a:r>
          </a:p>
          <a:p>
            <a:pPr algn="ctr" rtl="0">
              <a:spcBef>
                <a:spcPts val="0"/>
              </a:spcBef>
            </a:pPr>
            <a:r>
              <a:rPr lang="pt-PT" dirty="0"/>
              <a:t>Vincent </a:t>
            </a:r>
            <a:r>
              <a:rPr lang="pt-PT" dirty="0" err="1"/>
              <a:t>Rebena</a:t>
            </a:r>
            <a:r>
              <a:rPr lang="pt-PT" dirty="0"/>
              <a:t> - 21120</a:t>
            </a:r>
          </a:p>
          <a:p>
            <a:pPr algn="ctr" rtl="0">
              <a:spcBef>
                <a:spcPts val="0"/>
              </a:spcBef>
            </a:pPr>
            <a:r>
              <a:rPr lang="pt-PT" dirty="0"/>
              <a:t>Henrique Cartucho - 21122</a:t>
            </a:r>
          </a:p>
          <a:p>
            <a:pPr algn="ctr" rtl="0">
              <a:spcBef>
                <a:spcPts val="0"/>
              </a:spcBef>
            </a:pPr>
            <a:r>
              <a:rPr lang="pt-PT" dirty="0"/>
              <a:t>Roberto Barreto - 21123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C196D45B-7A56-4E69-BB76-6EFAEA80D4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017551"/>
              </p:ext>
            </p:extLst>
          </p:nvPr>
        </p:nvGraphicFramePr>
        <p:xfrm>
          <a:off x="1305886" y="396380"/>
          <a:ext cx="9580228" cy="6065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840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7B13F-3225-4124-87F6-6B268B3A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O Que pode levar a um Mau desempenho de um computador?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1C7AA9-9AC5-49E5-94D6-E7B95003D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16" y="2275891"/>
            <a:ext cx="4428878" cy="251142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Software</a:t>
            </a:r>
          </a:p>
          <a:p>
            <a:r>
              <a:rPr lang="pt-PT" dirty="0">
                <a:solidFill>
                  <a:schemeClr val="bg1"/>
                </a:solidFill>
              </a:rPr>
              <a:t>Aplicações em segundo plano</a:t>
            </a:r>
          </a:p>
          <a:p>
            <a:r>
              <a:rPr lang="pt-PT" dirty="0" err="1">
                <a:solidFill>
                  <a:schemeClr val="bg1"/>
                </a:solidFill>
              </a:rPr>
              <a:t>Malware</a:t>
            </a:r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Estado físico do computador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EA9160-3F4E-4193-9B06-B54BC69421CF}"/>
              </a:ext>
            </a:extLst>
          </p:cNvPr>
          <p:cNvSpPr txBox="1"/>
          <p:nvPr/>
        </p:nvSpPr>
        <p:spPr>
          <a:xfrm>
            <a:off x="6096000" y="2275891"/>
            <a:ext cx="44288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Fragmentação do disco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RAM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Processador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Placa Gráfica</a:t>
            </a:r>
          </a:p>
          <a:p>
            <a:endParaRPr lang="pt-PT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D880B65-95E6-4B42-9BB2-299292C3B5FE}"/>
              </a:ext>
            </a:extLst>
          </p:cNvPr>
          <p:cNvCxnSpPr>
            <a:cxnSpLocks/>
          </p:cNvCxnSpPr>
          <p:nvPr/>
        </p:nvCxnSpPr>
        <p:spPr>
          <a:xfrm>
            <a:off x="5763237" y="2284521"/>
            <a:ext cx="0" cy="2186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DD39C6CD-B986-4596-9AFF-A60F8F0E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381" y="4563611"/>
            <a:ext cx="3066453" cy="20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2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641D8-2000-49D7-81E8-629DCE12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kern="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Como melhorar o desempenho do computador?</a:t>
            </a:r>
            <a:endParaRPr lang="pt-PT" sz="3200" dirty="0">
              <a:latin typeface="+mn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DBA966-658C-4529-BCCC-220C1C293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748" y="2284521"/>
            <a:ext cx="4420489" cy="2288957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solidFill>
                  <a:schemeClr val="bg1"/>
                </a:solidFill>
              </a:rPr>
              <a:t>Diminuir as tarefas a realizar em segundo plano</a:t>
            </a:r>
          </a:p>
          <a:p>
            <a:r>
              <a:rPr lang="pt-PT" dirty="0">
                <a:solidFill>
                  <a:schemeClr val="bg1"/>
                </a:solidFill>
              </a:rPr>
              <a:t>Aplicações desnecessárias</a:t>
            </a:r>
          </a:p>
          <a:p>
            <a:r>
              <a:rPr lang="pt-PT" dirty="0">
                <a:solidFill>
                  <a:schemeClr val="bg1"/>
                </a:solidFill>
              </a:rPr>
              <a:t>Desligar o computador</a:t>
            </a:r>
          </a:p>
          <a:p>
            <a:r>
              <a:rPr lang="pt-PT" dirty="0">
                <a:solidFill>
                  <a:schemeClr val="bg1"/>
                </a:solidFill>
              </a:rPr>
              <a:t>Atualizar o computador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806D3E-677F-4FDC-BF84-5F7D004DB49B}"/>
              </a:ext>
            </a:extLst>
          </p:cNvPr>
          <p:cNvSpPr txBox="1"/>
          <p:nvPr/>
        </p:nvSpPr>
        <p:spPr>
          <a:xfrm>
            <a:off x="6094412" y="2186694"/>
            <a:ext cx="4588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Manutenção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Formatação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Antivírus e </a:t>
            </a:r>
            <a:r>
              <a:rPr lang="pt-PT" sz="2400" dirty="0" err="1">
                <a:solidFill>
                  <a:schemeClr val="bg1"/>
                </a:solidFill>
              </a:rPr>
              <a:t>anti-malware</a:t>
            </a:r>
            <a:endParaRPr lang="pt-PT" sz="2400" dirty="0">
              <a:solidFill>
                <a:schemeClr val="bg1"/>
              </a:solidFill>
            </a:endParaRPr>
          </a:p>
          <a:p>
            <a:endParaRPr lang="pt-PT" dirty="0"/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59EB0B4-26A3-4E17-AF78-3F506BF32953}"/>
              </a:ext>
            </a:extLst>
          </p:cNvPr>
          <p:cNvCxnSpPr>
            <a:cxnSpLocks/>
          </p:cNvCxnSpPr>
          <p:nvPr/>
        </p:nvCxnSpPr>
        <p:spPr>
          <a:xfrm>
            <a:off x="5763237" y="2284521"/>
            <a:ext cx="0" cy="2186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924EE494-A9EF-4855-A3E5-6307ACB1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50" y="4772017"/>
            <a:ext cx="3394046" cy="19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2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09CB9-F0FA-4474-B456-1E01851E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6196B65-B7C2-45CC-B767-EA9742E45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Em suma o desenvolvimento deste trabalho possibilitou a aquisição de mais conhecimentos sobre a área e possibilitou também a melhoria do desempenho dos computadores dos membros do grupo pois foi notada uma grande melhoria no desempenho do computador de baixa gama.</a:t>
            </a:r>
          </a:p>
        </p:txBody>
      </p:sp>
    </p:spTree>
    <p:extLst>
      <p:ext uri="{BB962C8B-B14F-4D97-AF65-F5344CB8AC3E}">
        <p14:creationId xmlns:p14="http://schemas.microsoft.com/office/powerpoint/2010/main" val="405392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5D4CE-A725-43D2-96C7-F5C20C8E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372" y="2236629"/>
            <a:ext cx="3531255" cy="2384741"/>
          </a:xfrm>
        </p:spPr>
        <p:txBody>
          <a:bodyPr>
            <a:normAutofit/>
          </a:bodyPr>
          <a:lstStyle/>
          <a:p>
            <a:pPr algn="ctr"/>
            <a:r>
              <a:rPr lang="pt-PT" sz="12400" dirty="0">
                <a:solidFill>
                  <a:schemeClr val="bg1"/>
                </a:solidFill>
              </a:rPr>
              <a:t>FIM!</a:t>
            </a:r>
          </a:p>
        </p:txBody>
      </p:sp>
    </p:spTree>
    <p:extLst>
      <p:ext uri="{BB962C8B-B14F-4D97-AF65-F5344CB8AC3E}">
        <p14:creationId xmlns:p14="http://schemas.microsoft.com/office/powerpoint/2010/main" val="2777812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BEB69-F948-42F8-8BA8-D274A1C4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853410"/>
            <a:ext cx="9905998" cy="941834"/>
          </a:xfrm>
        </p:spPr>
        <p:txBody>
          <a:bodyPr/>
          <a:lstStyle/>
          <a:p>
            <a:r>
              <a:rPr lang="pt-PT" sz="3600" dirty="0">
                <a:solidFill>
                  <a:schemeClr val="bg1"/>
                </a:solidFill>
              </a:rPr>
              <a:t>O que é desempenho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7260247-C5C1-480C-BBFB-08DC614C8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05538"/>
            <a:ext cx="9905999" cy="3541714"/>
          </a:xfrm>
        </p:spPr>
        <p:txBody>
          <a:bodyPr/>
          <a:lstStyle/>
          <a:p>
            <a:r>
              <a:rPr lang="pt-PT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Desempenho é a capacidade e qualidade do computador computar qualquer tarefa, ou seja, a velocidade, a forma como é executada e também a própria capacidade de a executar estão dependentes do desempenho do nosso computador. </a:t>
            </a:r>
            <a:endParaRPr lang="pt-PT" sz="2000" dirty="0">
              <a:solidFill>
                <a:schemeClr val="bg1"/>
              </a:solidFill>
            </a:endParaRP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BCA689-7FE5-44E9-907E-806D2859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26" y="3800212"/>
            <a:ext cx="3475752" cy="24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0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28474-8BD7-448E-ADDE-06035DBA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Como se mede o desempenho?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3DACB12-176C-428A-BAC2-3892326BC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Para efetuar a medição do desempenho não existe uma fórmula secreta ou uma unidade de medida geral, para medir o desempenho são utilizados softwares de teste de desempenho que têm a sua própria fórmula de calculo de desempenho sendo assim apenas justo medir e comparar computadores utilizando o mesmo software de teste</a:t>
            </a:r>
          </a:p>
        </p:txBody>
      </p:sp>
    </p:spTree>
    <p:extLst>
      <p:ext uri="{BB962C8B-B14F-4D97-AF65-F5344CB8AC3E}">
        <p14:creationId xmlns:p14="http://schemas.microsoft.com/office/powerpoint/2010/main" val="7421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93C65-37A8-4AC7-9999-CF752881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Software utilizado para testes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08C7F42-32AC-4419-8A10-EE662524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Para realizar os testes foi utilizado o 3DMARK que é um software de benchmarking desenvolvido pela </a:t>
            </a:r>
            <a:r>
              <a:rPr lang="pt-PT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Futuremark</a:t>
            </a:r>
            <a:r>
              <a:rPr lang="pt-PT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Corporation</a:t>
            </a:r>
            <a:r>
              <a:rPr lang="pt-PT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PT" sz="3200" dirty="0">
                <a:solidFill>
                  <a:schemeClr val="bg1"/>
                </a:solidFill>
              </a:rPr>
              <a:t> </a:t>
            </a:r>
            <a:r>
              <a:rPr lang="pt-PT" dirty="0">
                <a:solidFill>
                  <a:schemeClr val="bg1"/>
                </a:solidFill>
              </a:rPr>
              <a:t>muito utilizado mundialmente para fazer testes de desempenho de computadores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ECD465-5A4C-4300-A1ED-E35C11486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3" t="23473" r="6680" b="30114"/>
          <a:stretch/>
        </p:blipFill>
        <p:spPr>
          <a:xfrm>
            <a:off x="4991068" y="4104234"/>
            <a:ext cx="5653671" cy="158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415D0-1593-40BC-ADD7-86A8A722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>
                <a:solidFill>
                  <a:schemeClr val="bg1"/>
                </a:solidFill>
              </a:rPr>
              <a:t>Características do computador Lenovo </a:t>
            </a:r>
            <a:r>
              <a:rPr lang="pt-PT" sz="2800" dirty="0" err="1">
                <a:solidFill>
                  <a:schemeClr val="bg1"/>
                </a:solidFill>
              </a:rPr>
              <a:t>Thinkpad</a:t>
            </a:r>
            <a:r>
              <a:rPr lang="pt-PT" sz="2800" dirty="0">
                <a:solidFill>
                  <a:schemeClr val="bg1"/>
                </a:solidFill>
              </a:rPr>
              <a:t> t450s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525B8D6-1C95-4BB3-8364-F3BA1BC02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38426"/>
            <a:ext cx="9905999" cy="3541714"/>
          </a:xfrm>
        </p:spPr>
        <p:txBody>
          <a:bodyPr/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Processador: I5-5300U com 2.3GHz até 2.9GHz (L1&lt;-128KB, L2&lt;-512KB, L3&lt;-3MB) 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Memória Principal: 12GB DDR3 1600MHz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Disco: 500Gb SSD Samsung 850 evo sata3, 512MB de cache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Placa gráfica: Intel HD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Graphics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5500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Bus: 100MHz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pt-PT" altLang="pt-P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pt-PT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668A1A8-E5E1-4C44-96E4-A0E1AC21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143" y="3093959"/>
            <a:ext cx="3498209" cy="34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0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D82A0-0968-437E-AF47-53221F14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dirty="0">
                <a:solidFill>
                  <a:schemeClr val="bg1"/>
                </a:solidFill>
              </a:rPr>
              <a:t>Características do computador </a:t>
            </a:r>
            <a:r>
              <a:rPr lang="pt-PT" sz="3200" dirty="0" err="1">
                <a:solidFill>
                  <a:schemeClr val="bg1"/>
                </a:solidFill>
              </a:rPr>
              <a:t>Razer</a:t>
            </a:r>
            <a:r>
              <a:rPr lang="pt-PT" sz="3200" dirty="0">
                <a:solidFill>
                  <a:schemeClr val="bg1"/>
                </a:solidFill>
              </a:rPr>
              <a:t> </a:t>
            </a:r>
            <a:r>
              <a:rPr lang="pt-PT" sz="3200" dirty="0" err="1">
                <a:solidFill>
                  <a:schemeClr val="bg1"/>
                </a:solidFill>
              </a:rPr>
              <a:t>blade</a:t>
            </a:r>
            <a:r>
              <a:rPr lang="pt-PT" sz="3200" dirty="0">
                <a:solidFill>
                  <a:schemeClr val="bg1"/>
                </a:solidFill>
              </a:rPr>
              <a:t> 15</a:t>
            </a:r>
            <a:endParaRPr lang="pt-PT" sz="32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67E83D8-BDC4-443F-9564-945FCC70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8760"/>
            <a:ext cx="9905999" cy="3541714"/>
          </a:xfrm>
        </p:spPr>
        <p:txBody>
          <a:bodyPr/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Processador: I7-10875H CPU 2.30GHz até 5.1GHz (L1&lt;-512KB, L2&lt;-2MB, L3&lt;-16MB)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Memória Principal: 16 GB DDR4 2933MHz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Disco: Samsung 500GB SSD 970 EVO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NVMe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M.2 512MB cache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Placa gráfica: NVIDIA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Geforce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RTX 2070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super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MAX-Q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Bus: 100MHz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AD5C19-57DA-4ADE-87BB-A6654956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671" y="3296873"/>
            <a:ext cx="3267514" cy="32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0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AE0E9-D3CF-484E-A96D-371DB18A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Teste time </a:t>
            </a:r>
            <a:r>
              <a:rPr lang="pt-PT" dirty="0" err="1">
                <a:solidFill>
                  <a:schemeClr val="bg1"/>
                </a:solidFill>
              </a:rPr>
              <a:t>spy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63907891-EBB3-451E-842B-3EEE1A0D210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11634" r="2041" b="7738"/>
          <a:stretch/>
        </p:blipFill>
        <p:spPr bwMode="auto">
          <a:xfrm>
            <a:off x="737991" y="2099035"/>
            <a:ext cx="5025245" cy="27384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7536CDD-A01C-47EC-A3FF-173BC11716E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1470" r="10510"/>
          <a:stretch/>
        </p:blipFill>
        <p:spPr bwMode="auto">
          <a:xfrm>
            <a:off x="5950252" y="2097088"/>
            <a:ext cx="5652723" cy="27619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620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EAF97-FB76-4B0F-8CC9-FE370997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Teste </a:t>
            </a:r>
            <a:r>
              <a:rPr lang="pt-PT" dirty="0" err="1">
                <a:solidFill>
                  <a:schemeClr val="bg1"/>
                </a:solidFill>
              </a:rPr>
              <a:t>Night</a:t>
            </a:r>
            <a:r>
              <a:rPr lang="pt-PT" dirty="0">
                <a:solidFill>
                  <a:schemeClr val="bg1"/>
                </a:solidFill>
              </a:rPr>
              <a:t> raid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4406C9-8240-490A-91F3-55E384050CB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00"/>
          <a:stretch/>
        </p:blipFill>
        <p:spPr bwMode="auto">
          <a:xfrm>
            <a:off x="632337" y="2093978"/>
            <a:ext cx="5583905" cy="2657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6A6E85-AE94-4038-AC47-496178F13C7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t="11664" r="9913"/>
          <a:stretch/>
        </p:blipFill>
        <p:spPr bwMode="auto">
          <a:xfrm>
            <a:off x="6311174" y="2084520"/>
            <a:ext cx="5412950" cy="2676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744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107A4-A7A8-41DE-9B49-78F02870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Teste </a:t>
            </a:r>
            <a:r>
              <a:rPr lang="pt-PT" dirty="0" err="1">
                <a:solidFill>
                  <a:schemeClr val="bg1"/>
                </a:solidFill>
              </a:rPr>
              <a:t>sky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diver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DC65D651-89D1-4B8B-B12E-B2B76C3C5A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3" y="2097088"/>
            <a:ext cx="5289069" cy="26260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AE8B646-7AEC-4DBA-B9C0-8677A659EEE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t="11481" r="10219"/>
          <a:stretch/>
        </p:blipFill>
        <p:spPr bwMode="auto">
          <a:xfrm>
            <a:off x="6195096" y="2097088"/>
            <a:ext cx="5372100" cy="2633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12763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1_TF45165253" id="{07CE62B7-DE55-46DD-919A-885AE8B467E7}" vid="{5C72F1E2-B911-4523-AEA5-CFED69548BF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Circuito</Template>
  <TotalTime>95</TotalTime>
  <Words>379</Words>
  <Application>Microsoft Office PowerPoint</Application>
  <PresentationFormat>Ecrã Panorâmico</PresentationFormat>
  <Paragraphs>49</Paragraphs>
  <Slides>14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Circuito</vt:lpstr>
      <vt:lpstr>Desempenho de computadores</vt:lpstr>
      <vt:lpstr>O que é desempenho</vt:lpstr>
      <vt:lpstr>Como se mede o desempenho?</vt:lpstr>
      <vt:lpstr>Software utilizado para testes</vt:lpstr>
      <vt:lpstr>Características do computador Lenovo Thinkpad t450s</vt:lpstr>
      <vt:lpstr>Características do computador Razer blade 15</vt:lpstr>
      <vt:lpstr>Teste time spy</vt:lpstr>
      <vt:lpstr>Teste Night raid</vt:lpstr>
      <vt:lpstr>Teste sky diver</vt:lpstr>
      <vt:lpstr>Apresentação do PowerPoint</vt:lpstr>
      <vt:lpstr>O Que pode levar a um Mau desempenho de um computador?</vt:lpstr>
      <vt:lpstr>Como melhorar o desempenho do computador?</vt:lpstr>
      <vt:lpstr>Conclusão</vt:lpstr>
      <vt:lpstr>FIM!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Desempenho de computadores</dc:title>
  <dc:creator>Roberto Barreto</dc:creator>
  <cp:lastModifiedBy>Roberto Barreto</cp:lastModifiedBy>
  <cp:revision>11</cp:revision>
  <dcterms:created xsi:type="dcterms:W3CDTF">2021-01-16T21:32:06Z</dcterms:created>
  <dcterms:modified xsi:type="dcterms:W3CDTF">2021-01-16T23:07:44Z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